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  <p:sldMasterId id="2147483688" r:id="rId4"/>
  </p:sldMasterIdLst>
  <p:notesMasterIdLst>
    <p:notesMasterId r:id="rId14"/>
  </p:notesMasterIdLst>
  <p:sldIdLst>
    <p:sldId id="282" r:id="rId5"/>
    <p:sldId id="257" r:id="rId6"/>
    <p:sldId id="287" r:id="rId7"/>
    <p:sldId id="288" r:id="rId8"/>
    <p:sldId id="289" r:id="rId9"/>
    <p:sldId id="290" r:id="rId10"/>
    <p:sldId id="272" r:id="rId11"/>
    <p:sldId id="291" r:id="rId12"/>
    <p:sldId id="292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2"/>
            <p14:sldId id="257"/>
            <p14:sldId id="287"/>
            <p14:sldId id="288"/>
            <p14:sldId id="289"/>
            <p14:sldId id="290"/>
            <p14:sldId id="272"/>
            <p14:sldId id="291"/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522"/>
    <a:srgbClr val="CBE6F9"/>
    <a:srgbClr val="FFFFFF"/>
    <a:srgbClr val="00A7E3"/>
    <a:srgbClr val="ED6F9C"/>
    <a:srgbClr val="A27DB6"/>
    <a:srgbClr val="5F95CF"/>
    <a:srgbClr val="FCC13F"/>
    <a:srgbClr val="F49C4E"/>
    <a:srgbClr val="37B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06" autoAdjust="0"/>
    <p:restoredTop sz="93556" autoAdjust="0"/>
  </p:normalViewPr>
  <p:slideViewPr>
    <p:cSldViewPr snapToGrid="0">
      <p:cViewPr varScale="1">
        <p:scale>
          <a:sx n="114" d="100"/>
          <a:sy n="114" d="100"/>
        </p:scale>
        <p:origin x="92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3305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6065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8731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13158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72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4072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06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724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735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47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45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9423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8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895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705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737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35187784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5124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5844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0466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84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033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309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6759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4406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796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0002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4440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12025623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32997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76940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396763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0353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98733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47313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37721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00717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30820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27628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06220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36401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92361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730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38385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79960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80128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3185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10571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314926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99237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92566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159772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175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220929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91290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677894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8319159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16727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52902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4899788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350998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32395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330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 dirty="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36949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35835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76188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  <p:sldLayoutId id="2147483715" r:id="rId27"/>
    <p:sldLayoutId id="2147483716" r:id="rId28"/>
    <p:sldLayoutId id="2147483717" r:id="rId29"/>
    <p:sldLayoutId id="2147483718" r:id="rId30"/>
    <p:sldLayoutId id="2147483719" r:id="rId31"/>
    <p:sldLayoutId id="2147483720" r:id="rId32"/>
    <p:sldLayoutId id="2147483721" r:id="rId33"/>
    <p:sldLayoutId id="2147483722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A2+</a:t>
            </a:r>
            <a:br>
              <a:rPr lang="pl-PL" dirty="0"/>
            </a:br>
            <a:r>
              <a:rPr lang="pl-PL" dirty="0" err="1"/>
              <a:t>modal</a:t>
            </a:r>
            <a:r>
              <a:rPr lang="pl-PL" dirty="0"/>
              <a:t> </a:t>
            </a:r>
            <a:r>
              <a:rPr lang="pl-PL" dirty="0" err="1"/>
              <a:t>verbs</a:t>
            </a:r>
            <a:r>
              <a:rPr lang="pl-PL" dirty="0"/>
              <a:t> for </a:t>
            </a:r>
            <a:r>
              <a:rPr lang="pl-PL" dirty="0" err="1"/>
              <a:t>rules</a:t>
            </a:r>
            <a:br>
              <a:rPr lang="pl-PL" dirty="0"/>
            </a:br>
            <a:endParaRPr sz="3800" b="1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6" name="Google Shape;516;p72"/>
          <p:cNvSpPr txBox="1">
            <a:spLocks noGrp="1"/>
          </p:cNvSpPr>
          <p:nvPr>
            <p:ph type="subTitle" idx="1"/>
          </p:nvPr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Recommended</a:t>
            </a: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for: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Gold </a:t>
            </a:r>
            <a:r>
              <a:rPr lang="pl-PL" b="1" dirty="0" err="1"/>
              <a:t>Experience</a:t>
            </a:r>
            <a:endParaRPr lang="pl-PL"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Focus</a:t>
            </a: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b="1" dirty="0"/>
              <a:t>High </a:t>
            </a:r>
            <a:r>
              <a:rPr lang="pl-PL" b="1" dirty="0" err="1"/>
              <a:t>Note</a:t>
            </a:r>
            <a:endParaRPr b="1" dirty="0"/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72"/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962013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963086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often use modal verbs to talk about rules and obligations.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839583" y="2615137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have to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don’t have to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must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mustn’t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can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can’t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use these modal verbs to talk about rules and obligations.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0E1281DD-2B1C-498B-8877-4221ECA7D23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them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9369206" y="5003539"/>
            <a:ext cx="2528871" cy="1351494"/>
          </a:xfrm>
          <a:prstGeom prst="wedgeRoundRectCallout">
            <a:avLst>
              <a:gd name="adj1" fmla="val 22892"/>
              <a:gd name="adj2" fmla="val -6368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and put the phrases in bold in the correct place in the table.</a:t>
            </a: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4818" y="3474454"/>
            <a:ext cx="1239894" cy="1239894"/>
          </a:xfrm>
          <a:prstGeom prst="rect">
            <a:avLst/>
          </a:prstGeom>
        </p:spPr>
      </p:pic>
      <p:pic>
        <p:nvPicPr>
          <p:cNvPr id="29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05" y="1035796"/>
            <a:ext cx="1239894" cy="1239894"/>
          </a:xfrm>
          <a:prstGeom prst="rect">
            <a:avLst/>
          </a:prstGeom>
        </p:spPr>
      </p:pic>
      <p:sp>
        <p:nvSpPr>
          <p:cNvPr id="31" name="Rounded Rectangular Callout 15"/>
          <p:cNvSpPr/>
          <p:nvPr/>
        </p:nvSpPr>
        <p:spPr>
          <a:xfrm>
            <a:off x="2479857" y="847288"/>
            <a:ext cx="3457921" cy="728744"/>
          </a:xfrm>
          <a:prstGeom prst="wedgeRoundRectCallout">
            <a:avLst>
              <a:gd name="adj1" fmla="val -60312"/>
              <a:gd name="adj2" fmla="val 2382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What did </a:t>
            </a:r>
            <a:r>
              <a:rPr lang="en-US" sz="1600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Mrs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Martinez say about the school trip to the wildlife park?</a:t>
            </a:r>
          </a:p>
        </p:txBody>
      </p:sp>
      <p:pic>
        <p:nvPicPr>
          <p:cNvPr id="36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626" y="1035796"/>
            <a:ext cx="1239894" cy="1239894"/>
          </a:xfrm>
          <a:prstGeom prst="rect">
            <a:avLst/>
          </a:prstGeom>
        </p:spPr>
      </p:pic>
      <p:sp>
        <p:nvSpPr>
          <p:cNvPr id="38" name="Rounded Rectangular Callout 20"/>
          <p:cNvSpPr/>
          <p:nvPr/>
        </p:nvSpPr>
        <p:spPr>
          <a:xfrm>
            <a:off x="6622079" y="932787"/>
            <a:ext cx="3460149" cy="446616"/>
          </a:xfrm>
          <a:prstGeom prst="wedgeRoundRectCallout">
            <a:avLst>
              <a:gd name="adj1" fmla="val 60422"/>
              <a:gd name="adj2" fmla="val 4781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Weren’t you listening?</a:t>
            </a:r>
          </a:p>
        </p:txBody>
      </p:sp>
      <p:sp>
        <p:nvSpPr>
          <p:cNvPr id="23" name="Rounded Rectangular Callout 15"/>
          <p:cNvSpPr/>
          <p:nvPr/>
        </p:nvSpPr>
        <p:spPr>
          <a:xfrm>
            <a:off x="2409182" y="1633652"/>
            <a:ext cx="3484657" cy="407193"/>
          </a:xfrm>
          <a:prstGeom prst="wedgeRoundRectCallout">
            <a:avLst>
              <a:gd name="adj1" fmla="val -59601"/>
              <a:gd name="adj2" fmla="val -4107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Yes, but I didn’t write it down!</a:t>
            </a:r>
          </a:p>
        </p:txBody>
      </p:sp>
      <p:sp>
        <p:nvSpPr>
          <p:cNvPr id="24" name="Rounded Rectangular Callout 20"/>
          <p:cNvSpPr/>
          <p:nvPr/>
        </p:nvSpPr>
        <p:spPr>
          <a:xfrm>
            <a:off x="6139631" y="1483019"/>
            <a:ext cx="4086318" cy="1115935"/>
          </a:xfrm>
          <a:prstGeom prst="wedgeRoundRectCallout">
            <a:avLst>
              <a:gd name="adj1" fmla="val 57335"/>
              <a:gd name="adj2" fmla="val 1024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OK. The bus leaves at 8.15am, so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must be at the school gates by eight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 don’t have to bring lunch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but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 can buy snacks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for the journey.</a:t>
            </a:r>
          </a:p>
        </p:txBody>
      </p:sp>
      <p:sp>
        <p:nvSpPr>
          <p:cNvPr id="25" name="Rounded Rectangular Callout 15"/>
          <p:cNvSpPr/>
          <p:nvPr/>
        </p:nvSpPr>
        <p:spPr>
          <a:xfrm>
            <a:off x="2366383" y="2115277"/>
            <a:ext cx="1831004" cy="468633"/>
          </a:xfrm>
          <a:prstGeom prst="wedgeRoundRectCallout">
            <a:avLst>
              <a:gd name="adj1" fmla="val -59601"/>
              <a:gd name="adj2" fmla="val -4107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Anything else?</a:t>
            </a:r>
          </a:p>
        </p:txBody>
      </p:sp>
      <p:sp>
        <p:nvSpPr>
          <p:cNvPr id="48" name="Rounded Rectangular Callout 20"/>
          <p:cNvSpPr/>
          <p:nvPr/>
        </p:nvSpPr>
        <p:spPr>
          <a:xfrm>
            <a:off x="6837698" y="2683062"/>
            <a:ext cx="3306210" cy="1424612"/>
          </a:xfrm>
          <a:prstGeom prst="wedgeRoundRectCallout">
            <a:avLst>
              <a:gd name="adj1" fmla="val 62669"/>
              <a:gd name="adj2" fmla="val -5881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Yes.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Everyone has to take some photos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for their project, but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mustn’t get too close to the animals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 And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 can’t leave anything on the bus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21" name="Rounded Rectangular Callout 15"/>
          <p:cNvSpPr/>
          <p:nvPr/>
        </p:nvSpPr>
        <p:spPr>
          <a:xfrm>
            <a:off x="4574698" y="2113388"/>
            <a:ext cx="1217318" cy="468633"/>
          </a:xfrm>
          <a:prstGeom prst="wedgeRoundRectCallout">
            <a:avLst>
              <a:gd name="adj1" fmla="val -59601"/>
              <a:gd name="adj2" fmla="val -4107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Thanks!</a:t>
            </a:r>
          </a:p>
        </p:txBody>
      </p:sp>
      <p:graphicFrame>
        <p:nvGraphicFramePr>
          <p:cNvPr id="35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595550"/>
              </p:ext>
            </p:extLst>
          </p:nvPr>
        </p:nvGraphicFramePr>
        <p:xfrm>
          <a:off x="638191" y="4322390"/>
          <a:ext cx="8142952" cy="190097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035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5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5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5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6890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allowed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not allowed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necessary/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obligatory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not necessary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4081">
                <a:tc>
                  <a:txBody>
                    <a:bodyPr/>
                    <a:lstStyle/>
                    <a:p>
                      <a:pPr algn="l"/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655088" y="2930722"/>
            <a:ext cx="2063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must be at the school gates by eight.</a:t>
            </a:r>
          </a:p>
        </p:txBody>
      </p:sp>
      <p:sp>
        <p:nvSpPr>
          <p:cNvPr id="42" name="CuadroTexto 41"/>
          <p:cNvSpPr txBox="1"/>
          <p:nvPr/>
        </p:nvSpPr>
        <p:spPr>
          <a:xfrm>
            <a:off x="645539" y="3543377"/>
            <a:ext cx="1920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You don’t have to bring lunch.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2886004" y="2911867"/>
            <a:ext cx="1895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You can buy snacks for the journey.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2885093" y="3448822"/>
            <a:ext cx="18624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Everyone has to take some photos (for their project).</a:t>
            </a:r>
          </a:p>
        </p:txBody>
      </p:sp>
      <p:sp>
        <p:nvSpPr>
          <p:cNvPr id="45" name="CuadroTexto 44"/>
          <p:cNvSpPr txBox="1"/>
          <p:nvPr/>
        </p:nvSpPr>
        <p:spPr>
          <a:xfrm>
            <a:off x="4990544" y="2932389"/>
            <a:ext cx="1896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mustn’t get too close to the animals.</a:t>
            </a:r>
          </a:p>
        </p:txBody>
      </p:sp>
      <p:sp>
        <p:nvSpPr>
          <p:cNvPr id="46" name="CuadroTexto 45"/>
          <p:cNvSpPr txBox="1"/>
          <p:nvPr/>
        </p:nvSpPr>
        <p:spPr>
          <a:xfrm>
            <a:off x="4991556" y="3496921"/>
            <a:ext cx="1896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You can’t leave anything on the bus.</a:t>
            </a:r>
          </a:p>
        </p:txBody>
      </p:sp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67A9C3F3-1DC3-451E-A149-47144C4C72E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8142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7693E-6 -4.02501E-6 L 0.33246 0.30894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23" y="154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47 L 0.51173 0.22929 " pathEditMode="relative" ptsTypes="AA">
                                      <p:cBhvr>
                                        <p:cTn id="6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82 0.31791 " pathEditMode="relative" ptsTypes="AA">
                                      <p:cBhvr>
                                        <p:cTn id="7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1286E-7 2.77906E-8 L 0.15191 0.29528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89" y="147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5663E-6 4.38629E-6 L -0.18745 0.30778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73" y="153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-1.19037E-6 L -0.18745 0.30408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12" y="15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8" grpId="0" animBg="1"/>
      <p:bldP spid="23" grpId="0" animBg="1"/>
      <p:bldP spid="24" grpId="0" animBg="1"/>
      <p:bldP spid="25" grpId="0" animBg="1"/>
      <p:bldP spid="48" grpId="0" animBg="1"/>
      <p:bldP spid="21" grpId="0" animBg="1"/>
      <p:bldP spid="2" grpId="0"/>
      <p:bldP spid="2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2711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28" name="Shape 82">
            <a:extLst>
              <a:ext uri="{FF2B5EF4-FFF2-40B4-BE49-F238E27FC236}">
                <a16:creationId xmlns:a16="http://schemas.microsoft.com/office/drawing/2014/main" id="{9A80F039-0BD3-4C6C-A5CA-243B79050E86}"/>
              </a:ext>
            </a:extLst>
          </p:cNvPr>
          <p:cNvSpPr txBox="1">
            <a:spLocks/>
          </p:cNvSpPr>
          <p:nvPr/>
        </p:nvSpPr>
        <p:spPr>
          <a:xfrm>
            <a:off x="464551" y="1284238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i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 to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0" name="Shape 82">
            <a:extLst>
              <a:ext uri="{FF2B5EF4-FFF2-40B4-BE49-F238E27FC236}">
                <a16:creationId xmlns:a16="http://schemas.microsoft.com/office/drawing/2014/main" id="{758BF1EC-5A81-4338-A29D-8496E6B298FB}"/>
              </a:ext>
            </a:extLst>
          </p:cNvPr>
          <p:cNvSpPr txBox="1">
            <a:spLocks/>
          </p:cNvSpPr>
          <p:nvPr/>
        </p:nvSpPr>
        <p:spPr>
          <a:xfrm>
            <a:off x="478501" y="1691389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We use 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 to 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 something is necessary, for example when someone tells you to do something.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3" name="Shape 82">
            <a:extLst>
              <a:ext uri="{FF2B5EF4-FFF2-40B4-BE49-F238E27FC236}">
                <a16:creationId xmlns:a16="http://schemas.microsoft.com/office/drawing/2014/main" id="{29B85172-358B-4FF1-BC17-85AD667E4EB0}"/>
              </a:ext>
            </a:extLst>
          </p:cNvPr>
          <p:cNvSpPr txBox="1">
            <a:spLocks/>
          </p:cNvSpPr>
          <p:nvPr/>
        </p:nvSpPr>
        <p:spPr>
          <a:xfrm>
            <a:off x="464551" y="2351981"/>
            <a:ext cx="518662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We use 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have to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when something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9" name="Shape 82">
            <a:extLst>
              <a:ext uri="{FF2B5EF4-FFF2-40B4-BE49-F238E27FC236}">
                <a16:creationId xmlns:a16="http://schemas.microsoft.com/office/drawing/2014/main" id="{7A264D48-2B56-492D-B319-879C4EF65F21}"/>
              </a:ext>
            </a:extLst>
          </p:cNvPr>
          <p:cNvSpPr txBox="1">
            <a:spLocks/>
          </p:cNvSpPr>
          <p:nvPr/>
        </p:nvSpPr>
        <p:spPr>
          <a:xfrm>
            <a:off x="476172" y="2819855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i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must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0" name="Shape 82">
            <a:extLst>
              <a:ext uri="{FF2B5EF4-FFF2-40B4-BE49-F238E27FC236}">
                <a16:creationId xmlns:a16="http://schemas.microsoft.com/office/drawing/2014/main" id="{1966F721-56AC-429D-AFD0-06BD309DBA16}"/>
              </a:ext>
            </a:extLst>
          </p:cNvPr>
          <p:cNvSpPr txBox="1">
            <a:spLocks/>
          </p:cNvSpPr>
          <p:nvPr/>
        </p:nvSpPr>
        <p:spPr>
          <a:xfrm>
            <a:off x="476172" y="3231463"/>
            <a:ext cx="7837620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Like 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 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to, we use 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must 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 something is necessary </a:t>
            </a:r>
            <a:b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</a:b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 when we are obliged to do it.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endParaRPr lang="en-US" sz="2000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2" name="Shape 82">
            <a:extLst>
              <a:ext uri="{FF2B5EF4-FFF2-40B4-BE49-F238E27FC236}">
                <a16:creationId xmlns:a16="http://schemas.microsoft.com/office/drawing/2014/main" id="{5203DD28-4843-4E75-B481-25E15E318F76}"/>
              </a:ext>
            </a:extLst>
          </p:cNvPr>
          <p:cNvSpPr txBox="1">
            <a:spLocks/>
          </p:cNvSpPr>
          <p:nvPr/>
        </p:nvSpPr>
        <p:spPr>
          <a:xfrm>
            <a:off x="471510" y="3865709"/>
            <a:ext cx="4840250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We use 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mustn’t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when something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3" name="Rounded Rectangular Callout 17">
            <a:extLst>
              <a:ext uri="{FF2B5EF4-FFF2-40B4-BE49-F238E27FC236}">
                <a16:creationId xmlns:a16="http://schemas.microsoft.com/office/drawing/2014/main" id="{E34B548D-A785-4214-84DD-DFBBB1BECCB8}"/>
              </a:ext>
            </a:extLst>
          </p:cNvPr>
          <p:cNvSpPr/>
          <p:nvPr/>
        </p:nvSpPr>
        <p:spPr>
          <a:xfrm>
            <a:off x="9844803" y="3896581"/>
            <a:ext cx="1986007" cy="1345202"/>
          </a:xfrm>
          <a:prstGeom prst="wedgeRoundRectCallout">
            <a:avLst>
              <a:gd name="adj1" fmla="val 28573"/>
              <a:gd name="adj2" fmla="val -583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the difference between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don’t have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mustn’t.</a:t>
            </a:r>
          </a:p>
        </p:txBody>
      </p:sp>
      <p:pic>
        <p:nvPicPr>
          <p:cNvPr id="44" name="Picture 2">
            <a:extLst>
              <a:ext uri="{FF2B5EF4-FFF2-40B4-BE49-F238E27FC236}">
                <a16:creationId xmlns:a16="http://schemas.microsoft.com/office/drawing/2014/main" id="{7D6A88CC-24F3-4E94-B3FF-DF1B8BAA34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822" y="231840"/>
            <a:ext cx="1205837" cy="1205837"/>
          </a:xfrm>
          <a:prstGeom prst="rect">
            <a:avLst/>
          </a:prstGeom>
        </p:spPr>
      </p:pic>
      <p:sp>
        <p:nvSpPr>
          <p:cNvPr id="45" name="Shape 82">
            <a:extLst>
              <a:ext uri="{FF2B5EF4-FFF2-40B4-BE49-F238E27FC236}">
                <a16:creationId xmlns:a16="http://schemas.microsoft.com/office/drawing/2014/main" id="{A15C3052-F8A1-40ED-BDCB-EBE6F26CB5EA}"/>
              </a:ext>
            </a:extLst>
          </p:cNvPr>
          <p:cNvSpPr txBox="1">
            <a:spLocks/>
          </p:cNvSpPr>
          <p:nvPr/>
        </p:nvSpPr>
        <p:spPr>
          <a:xfrm>
            <a:off x="504072" y="4418877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i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6" name="Shape 82">
            <a:extLst>
              <a:ext uri="{FF2B5EF4-FFF2-40B4-BE49-F238E27FC236}">
                <a16:creationId xmlns:a16="http://schemas.microsoft.com/office/drawing/2014/main" id="{1DE3A561-2D34-4973-BEAD-BD6BAE09DB14}"/>
              </a:ext>
            </a:extLst>
          </p:cNvPr>
          <p:cNvSpPr txBox="1">
            <a:spLocks/>
          </p:cNvSpPr>
          <p:nvPr/>
        </p:nvSpPr>
        <p:spPr>
          <a:xfrm>
            <a:off x="504072" y="4820535"/>
            <a:ext cx="7837620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We use 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 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something is allowed.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6" name="Shape 82">
            <a:extLst>
              <a:ext uri="{FF2B5EF4-FFF2-40B4-BE49-F238E27FC236}">
                <a16:creationId xmlns:a16="http://schemas.microsoft.com/office/drawing/2014/main" id="{5203DD28-4843-4E75-B481-25E15E318F76}"/>
              </a:ext>
            </a:extLst>
          </p:cNvPr>
          <p:cNvSpPr txBox="1">
            <a:spLocks/>
          </p:cNvSpPr>
          <p:nvPr/>
        </p:nvSpPr>
        <p:spPr>
          <a:xfrm>
            <a:off x="503047" y="5227601"/>
            <a:ext cx="8822249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We use 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can’t 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if something is not allowed.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7" name="Rounded Rectangular Callout 20"/>
          <p:cNvSpPr/>
          <p:nvPr/>
        </p:nvSpPr>
        <p:spPr>
          <a:xfrm>
            <a:off x="6861530" y="1640215"/>
            <a:ext cx="3646880" cy="446616"/>
          </a:xfrm>
          <a:prstGeom prst="wedgeRoundRectCallout">
            <a:avLst>
              <a:gd name="adj1" fmla="val 60422"/>
              <a:gd name="adj2" fmla="val 4781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Everyone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has to take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 photos...</a:t>
            </a:r>
          </a:p>
        </p:txBody>
      </p:sp>
      <p:sp>
        <p:nvSpPr>
          <p:cNvPr id="38" name="Rounded Rectangular Callout 20"/>
          <p:cNvSpPr/>
          <p:nvPr/>
        </p:nvSpPr>
        <p:spPr>
          <a:xfrm>
            <a:off x="7329304" y="2252869"/>
            <a:ext cx="3646880" cy="446616"/>
          </a:xfrm>
          <a:prstGeom prst="wedgeRoundRectCallout">
            <a:avLst>
              <a:gd name="adj1" fmla="val 60422"/>
              <a:gd name="adj2" fmla="val 4781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have to bring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lunch.</a:t>
            </a:r>
          </a:p>
        </p:txBody>
      </p:sp>
      <p:sp>
        <p:nvSpPr>
          <p:cNvPr id="50" name="Rounded Rectangular Callout 20"/>
          <p:cNvSpPr/>
          <p:nvPr/>
        </p:nvSpPr>
        <p:spPr>
          <a:xfrm>
            <a:off x="7584049" y="3093617"/>
            <a:ext cx="3049199" cy="593887"/>
          </a:xfrm>
          <a:prstGeom prst="wedgeRoundRectCallout">
            <a:avLst>
              <a:gd name="adj1" fmla="val 60422"/>
              <a:gd name="adj2" fmla="val 4781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must be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at the school gates by eight.</a:t>
            </a:r>
          </a:p>
        </p:txBody>
      </p:sp>
      <p:sp>
        <p:nvSpPr>
          <p:cNvPr id="51" name="Rounded Rectangular Callout 20"/>
          <p:cNvSpPr/>
          <p:nvPr/>
        </p:nvSpPr>
        <p:spPr>
          <a:xfrm>
            <a:off x="6629342" y="3820124"/>
            <a:ext cx="2686996" cy="620476"/>
          </a:xfrm>
          <a:prstGeom prst="wedgeRoundRectCallout">
            <a:avLst>
              <a:gd name="adj1" fmla="val 60422"/>
              <a:gd name="adj2" fmla="val 4781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mustn’t get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too close to the animals.</a:t>
            </a:r>
          </a:p>
        </p:txBody>
      </p:sp>
      <p:sp>
        <p:nvSpPr>
          <p:cNvPr id="52" name="Rounded Rectangular Callout 20"/>
          <p:cNvSpPr/>
          <p:nvPr/>
        </p:nvSpPr>
        <p:spPr>
          <a:xfrm>
            <a:off x="5463651" y="4680970"/>
            <a:ext cx="3767449" cy="446616"/>
          </a:xfrm>
          <a:prstGeom prst="wedgeRoundRectCallout">
            <a:avLst>
              <a:gd name="adj1" fmla="val 60874"/>
              <a:gd name="adj2" fmla="val 2681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 buy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snacks (for the journey).</a:t>
            </a:r>
          </a:p>
        </p:txBody>
      </p:sp>
      <p:sp>
        <p:nvSpPr>
          <p:cNvPr id="53" name="Rounded Rectangular Callout 20"/>
          <p:cNvSpPr/>
          <p:nvPr/>
        </p:nvSpPr>
        <p:spPr>
          <a:xfrm>
            <a:off x="5846189" y="5336240"/>
            <a:ext cx="3767449" cy="446616"/>
          </a:xfrm>
          <a:prstGeom prst="wedgeRoundRectCallout">
            <a:avLst>
              <a:gd name="adj1" fmla="val 60874"/>
              <a:gd name="adj2" fmla="val 2681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 </a:t>
            </a: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can’t leave 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anything on the bus.</a:t>
            </a:r>
          </a:p>
        </p:txBody>
      </p:sp>
      <p:sp>
        <p:nvSpPr>
          <p:cNvPr id="49" name="Arc 77">
            <a:extLst>
              <a:ext uri="{FF2B5EF4-FFF2-40B4-BE49-F238E27FC236}">
                <a16:creationId xmlns:a16="http://schemas.microsoft.com/office/drawing/2014/main" id="{62777765-1AA0-4659-ACE8-45ADDAB81866}"/>
              </a:ext>
            </a:extLst>
          </p:cNvPr>
          <p:cNvSpPr/>
          <p:nvPr/>
        </p:nvSpPr>
        <p:spPr>
          <a:xfrm rot="8342588" flipH="1" flipV="1">
            <a:off x="8292240" y="2041172"/>
            <a:ext cx="2238419" cy="2685629"/>
          </a:xfrm>
          <a:prstGeom prst="arc">
            <a:avLst>
              <a:gd name="adj1" fmla="val 6523186"/>
              <a:gd name="adj2" fmla="val 972021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4" name="Arc 77">
            <a:extLst>
              <a:ext uri="{FF2B5EF4-FFF2-40B4-BE49-F238E27FC236}">
                <a16:creationId xmlns:a16="http://schemas.microsoft.com/office/drawing/2014/main" id="{62777765-1AA0-4659-ACE8-45ADDAB81866}"/>
              </a:ext>
            </a:extLst>
          </p:cNvPr>
          <p:cNvSpPr/>
          <p:nvPr/>
        </p:nvSpPr>
        <p:spPr>
          <a:xfrm rot="17228966" flipH="1">
            <a:off x="9004508" y="2350984"/>
            <a:ext cx="2497635" cy="2856786"/>
          </a:xfrm>
          <a:prstGeom prst="arc">
            <a:avLst>
              <a:gd name="adj1" fmla="val 6008613"/>
              <a:gd name="adj2" fmla="val 1051680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7" name="Shape 82">
            <a:extLst>
              <a:ext uri="{FF2B5EF4-FFF2-40B4-BE49-F238E27FC236}">
                <a16:creationId xmlns:a16="http://schemas.microsoft.com/office/drawing/2014/main" id="{5203DD28-4843-4E75-B481-25E15E318F76}"/>
              </a:ext>
            </a:extLst>
          </p:cNvPr>
          <p:cNvSpPr txBox="1">
            <a:spLocks/>
          </p:cNvSpPr>
          <p:nvPr/>
        </p:nvSpPr>
        <p:spPr>
          <a:xfrm>
            <a:off x="4493641" y="3864692"/>
            <a:ext cx="2071094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not allowed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2000" u="sng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9" name="Shape 82">
            <a:extLst>
              <a:ext uri="{FF2B5EF4-FFF2-40B4-BE49-F238E27FC236}">
                <a16:creationId xmlns:a16="http://schemas.microsoft.com/office/drawing/2014/main" id="{5203DD28-4843-4E75-B481-25E15E318F76}"/>
              </a:ext>
            </a:extLst>
          </p:cNvPr>
          <p:cNvSpPr txBox="1">
            <a:spLocks/>
          </p:cNvSpPr>
          <p:nvPr/>
        </p:nvSpPr>
        <p:spPr>
          <a:xfrm>
            <a:off x="5114183" y="2354257"/>
            <a:ext cx="2165005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not necessary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2000" u="sng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994146" y="2310715"/>
            <a:ext cx="16194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have to </a:t>
            </a:r>
            <a:endParaRPr lang="en-GB" sz="1600" dirty="0"/>
          </a:p>
        </p:txBody>
      </p:sp>
      <p:sp>
        <p:nvSpPr>
          <p:cNvPr id="4" name="CuadroTexto 3"/>
          <p:cNvSpPr txBox="1"/>
          <p:nvPr/>
        </p:nvSpPr>
        <p:spPr>
          <a:xfrm>
            <a:off x="7082486" y="3841971"/>
            <a:ext cx="1091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mustn’t</a:t>
            </a:r>
            <a:endParaRPr lang="en-GB" sz="1600" dirty="0"/>
          </a:p>
        </p:txBody>
      </p:sp>
      <p:sp>
        <p:nvSpPr>
          <p:cNvPr id="29" name="Google Shape;65;p15">
            <a:extLst>
              <a:ext uri="{FF2B5EF4-FFF2-40B4-BE49-F238E27FC236}">
                <a16:creationId xmlns:a16="http://schemas.microsoft.com/office/drawing/2014/main" id="{43304109-1E86-4370-A008-C2414852576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40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3" presetClass="emph" presetSubtype="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3" grpId="0"/>
      <p:bldP spid="39" grpId="0"/>
      <p:bldP spid="40" grpId="0"/>
      <p:bldP spid="42" grpId="0"/>
      <p:bldP spid="43" grpId="0" animBg="1"/>
      <p:bldP spid="45" grpId="0"/>
      <p:bldP spid="46" grpId="0"/>
      <p:bldP spid="26" grpId="0"/>
      <p:bldP spid="27" grpId="0" animBg="1"/>
      <p:bldP spid="38" grpId="0" animBg="1"/>
      <p:bldP spid="50" grpId="0" animBg="1"/>
      <p:bldP spid="51" grpId="0" animBg="1"/>
      <p:bldP spid="52" grpId="0" animBg="1"/>
      <p:bldP spid="53" grpId="0" animBg="1"/>
      <p:bldP spid="49" grpId="0" animBg="1"/>
      <p:bldP spid="54" grpId="0" animBg="1"/>
      <p:bldP spid="57" grpId="0"/>
      <p:bldP spid="57" grpId="1"/>
      <p:bldP spid="59" grpId="0"/>
      <p:bldP spid="59" grpId="1"/>
      <p:bldP spid="3" grpId="0"/>
      <p:bldP spid="3" grpId="1"/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68597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have to, must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can </a:t>
            </a:r>
            <a:endParaRPr lang="en-US" sz="44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217" y="4203963"/>
            <a:ext cx="1239894" cy="1239894"/>
          </a:xfrm>
          <a:prstGeom prst="rect">
            <a:avLst/>
          </a:prstGeom>
        </p:spPr>
      </p:pic>
      <p:sp>
        <p:nvSpPr>
          <p:cNvPr id="23" name="Rounded Rectangular Callout 22"/>
          <p:cNvSpPr/>
          <p:nvPr/>
        </p:nvSpPr>
        <p:spPr>
          <a:xfrm>
            <a:off x="7445880" y="4212041"/>
            <a:ext cx="2581479" cy="1547314"/>
          </a:xfrm>
          <a:prstGeom prst="wedgeRoundRectCallout">
            <a:avLst>
              <a:gd name="adj1" fmla="val -66581"/>
              <a:gd name="adj2" fmla="val -777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again. After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 to, must and can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do we use an </a:t>
            </a:r>
            <a:r>
              <a:rPr lang="it-IT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infinitive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or a verb with -</a:t>
            </a:r>
            <a:r>
              <a:rPr lang="en-US" sz="1600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ing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24" name="Shape 87"/>
          <p:cNvSpPr/>
          <p:nvPr/>
        </p:nvSpPr>
        <p:spPr>
          <a:xfrm>
            <a:off x="10261243" y="4266235"/>
            <a:ext cx="1602417" cy="939191"/>
          </a:xfrm>
          <a:prstGeom prst="cloudCallout">
            <a:avLst>
              <a:gd name="adj1" fmla="val -68893"/>
              <a:gd name="adj2" fmla="val 2043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an infinitive</a:t>
            </a:r>
          </a:p>
        </p:txBody>
      </p:sp>
      <p:sp>
        <p:nvSpPr>
          <p:cNvPr id="25" name="Rounded Rectangular Callout 24"/>
          <p:cNvSpPr/>
          <p:nvPr/>
        </p:nvSpPr>
        <p:spPr>
          <a:xfrm>
            <a:off x="6641473" y="2791578"/>
            <a:ext cx="2130628" cy="1121787"/>
          </a:xfrm>
          <a:prstGeom prst="wedgeRoundRectCallout">
            <a:avLst>
              <a:gd name="adj1" fmla="val -46491"/>
              <a:gd name="adj2" fmla="val 6632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do we make the negative of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must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and </a:t>
            </a:r>
            <a:r>
              <a:rPr lang="en-US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26" name="Shape 87"/>
          <p:cNvSpPr/>
          <p:nvPr/>
        </p:nvSpPr>
        <p:spPr>
          <a:xfrm>
            <a:off x="9201391" y="2735601"/>
            <a:ext cx="2369206" cy="1126059"/>
          </a:xfrm>
          <a:prstGeom prst="cloudCallout">
            <a:avLst>
              <a:gd name="adj1" fmla="val -68893"/>
              <a:gd name="adj2" fmla="val 2043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add -</a:t>
            </a:r>
            <a:r>
              <a:rPr lang="en-US" sz="1600" i="1" dirty="0" err="1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n’t</a:t>
            </a: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algn="ctr">
              <a:buSzPct val="25000"/>
            </a:pPr>
            <a:r>
              <a:rPr lang="en-US" sz="1600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mustn’t</a:t>
            </a:r>
            <a:r>
              <a:rPr lang="en-US" sz="1600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can’t</a:t>
            </a:r>
            <a:r>
              <a:rPr lang="en-US" sz="1600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</a:p>
        </p:txBody>
      </p:sp>
      <p:sp>
        <p:nvSpPr>
          <p:cNvPr id="28" name="Rounded Rectangular Callout 27"/>
          <p:cNvSpPr/>
          <p:nvPr/>
        </p:nvSpPr>
        <p:spPr>
          <a:xfrm>
            <a:off x="3414280" y="2865868"/>
            <a:ext cx="2262776" cy="860140"/>
          </a:xfrm>
          <a:prstGeom prst="wedgeRoundRectCallout">
            <a:avLst>
              <a:gd name="adj1" fmla="val 35101"/>
              <a:gd name="adj2" fmla="val 6884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GB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What form of </a:t>
            </a:r>
            <a:r>
              <a:rPr lang="en-GB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 to </a:t>
            </a:r>
            <a:r>
              <a:rPr lang="en-GB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 we use with </a:t>
            </a:r>
            <a:r>
              <a:rPr lang="en-GB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he, she </a:t>
            </a:r>
            <a:r>
              <a:rPr lang="en-GB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GB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</a:t>
            </a:r>
            <a:r>
              <a:rPr lang="en-GB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0" name="Shape 87"/>
          <p:cNvSpPr/>
          <p:nvPr/>
        </p:nvSpPr>
        <p:spPr>
          <a:xfrm>
            <a:off x="1331190" y="2700575"/>
            <a:ext cx="1750659" cy="806752"/>
          </a:xfrm>
          <a:prstGeom prst="cloudCallout">
            <a:avLst>
              <a:gd name="adj1" fmla="val 68512"/>
              <a:gd name="adj2" fmla="val 12775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has to</a:t>
            </a:r>
          </a:p>
        </p:txBody>
      </p:sp>
      <p:pic>
        <p:nvPicPr>
          <p:cNvPr id="19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13" y="1153548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0"/>
          <p:cNvSpPr/>
          <p:nvPr/>
        </p:nvSpPr>
        <p:spPr>
          <a:xfrm>
            <a:off x="2506316" y="1239105"/>
            <a:ext cx="4086318" cy="1115935"/>
          </a:xfrm>
          <a:prstGeom prst="wedgeRoundRectCallout">
            <a:avLst>
              <a:gd name="adj1" fmla="val -58130"/>
              <a:gd name="adj2" fmla="val 9315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bus leaves at 8.15am, so we must be at the school gates by eight. You don’t have to bring lunch, but you can buy snacks for the journey.</a:t>
            </a:r>
          </a:p>
        </p:txBody>
      </p:sp>
      <p:sp>
        <p:nvSpPr>
          <p:cNvPr id="27" name="Rounded Rectangular Callout 20"/>
          <p:cNvSpPr/>
          <p:nvPr/>
        </p:nvSpPr>
        <p:spPr>
          <a:xfrm>
            <a:off x="7047959" y="1051357"/>
            <a:ext cx="3306210" cy="1424612"/>
          </a:xfrm>
          <a:prstGeom prst="wedgeRoundRectCallout">
            <a:avLst>
              <a:gd name="adj1" fmla="val -57146"/>
              <a:gd name="adj2" fmla="val -1335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Everyone has to take some photos for their project, but we mustn’t get too close to the animals. And you can’t leave anything on the bus.</a:t>
            </a:r>
          </a:p>
        </p:txBody>
      </p:sp>
      <p:sp>
        <p:nvSpPr>
          <p:cNvPr id="29" name="Rounded Rectangular Callout 27"/>
          <p:cNvSpPr/>
          <p:nvPr/>
        </p:nvSpPr>
        <p:spPr>
          <a:xfrm>
            <a:off x="2963201" y="4287347"/>
            <a:ext cx="2311164" cy="1125342"/>
          </a:xfrm>
          <a:prstGeom prst="wedgeRoundRectCallout">
            <a:avLst>
              <a:gd name="adj1" fmla="val 59261"/>
              <a:gd name="adj2" fmla="val 92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25000"/>
            </a:pPr>
            <a:r>
              <a:rPr lang="en-GB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do we make the negative forms of </a:t>
            </a:r>
            <a:r>
              <a:rPr lang="en-GB" sz="1600" i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have to</a:t>
            </a:r>
            <a:r>
              <a:rPr lang="en-GB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1" name="Shape 87"/>
          <p:cNvSpPr/>
          <p:nvPr/>
        </p:nvSpPr>
        <p:spPr>
          <a:xfrm>
            <a:off x="260501" y="4888401"/>
            <a:ext cx="2422467" cy="1071301"/>
          </a:xfrm>
          <a:prstGeom prst="cloudCallout">
            <a:avLst>
              <a:gd name="adj1" fmla="val 65368"/>
              <a:gd name="adj2" fmla="val -1255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he/she/it:</a:t>
            </a:r>
          </a:p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doesn’t have to</a:t>
            </a:r>
          </a:p>
        </p:txBody>
      </p:sp>
      <p:sp>
        <p:nvSpPr>
          <p:cNvPr id="33" name="Shape 87"/>
          <p:cNvSpPr/>
          <p:nvPr/>
        </p:nvSpPr>
        <p:spPr>
          <a:xfrm>
            <a:off x="141105" y="3636614"/>
            <a:ext cx="2535216" cy="1064560"/>
          </a:xfrm>
          <a:prstGeom prst="cloudCallout">
            <a:avLst>
              <a:gd name="adj1" fmla="val 63334"/>
              <a:gd name="adj2" fmla="val 2382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I/you/we/they: don’t have to</a:t>
            </a: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96D20B0F-7522-4F92-83F8-973325A7672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2048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29" grpId="0" animBg="1"/>
      <p:bldP spid="31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532445" y="447102"/>
            <a:ext cx="1112711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have to, must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can 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27A2C031-431E-4662-8B55-C9D0C6DDE4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910" y="1110368"/>
            <a:ext cx="1108426" cy="1108426"/>
          </a:xfrm>
          <a:prstGeom prst="rect">
            <a:avLst/>
          </a:prstGeom>
        </p:spPr>
      </p:pic>
      <p:sp>
        <p:nvSpPr>
          <p:cNvPr id="42" name="Pentagon 2">
            <a:extLst>
              <a:ext uri="{FF2B5EF4-FFF2-40B4-BE49-F238E27FC236}">
                <a16:creationId xmlns:a16="http://schemas.microsoft.com/office/drawing/2014/main" id="{77247DEA-BAD4-4ACD-8E24-94E98929D4A7}"/>
              </a:ext>
            </a:extLst>
          </p:cNvPr>
          <p:cNvSpPr/>
          <p:nvPr/>
        </p:nvSpPr>
        <p:spPr>
          <a:xfrm>
            <a:off x="9168009" y="5324595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graphicFrame>
        <p:nvGraphicFramePr>
          <p:cNvPr id="23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930414"/>
              </p:ext>
            </p:extLst>
          </p:nvPr>
        </p:nvGraphicFramePr>
        <p:xfrm>
          <a:off x="1244746" y="1746682"/>
          <a:ext cx="7746026" cy="299707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05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15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15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15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4631">
                <a:tc>
                  <a:txBody>
                    <a:bodyPr/>
                    <a:lstStyle/>
                    <a:p>
                      <a:pPr algn="l"/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have to</a:t>
                      </a: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must</a:t>
                      </a: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22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positive</a:t>
                      </a:r>
                    </a:p>
                  </a:txBody>
                  <a:tcPr anchor="ctr"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Open sans"/>
                          <a:cs typeface="Open sans"/>
                        </a:rPr>
                        <a:t>I/You/We/They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</a:t>
                      </a:r>
                    </a:p>
                    <a:p>
                      <a:r>
                        <a:rPr lang="en-GB" b="1" baseline="0" dirty="0">
                          <a:latin typeface="Open sans"/>
                          <a:cs typeface="Open sans"/>
                        </a:rPr>
                        <a:t>have to 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go</a:t>
                      </a:r>
                    </a:p>
                    <a:p>
                      <a:endParaRPr lang="en-GB" baseline="0" dirty="0">
                        <a:latin typeface="Open sans"/>
                        <a:cs typeface="Open sans"/>
                      </a:endParaRPr>
                    </a:p>
                    <a:p>
                      <a:r>
                        <a:rPr lang="en-GB" baseline="0" dirty="0">
                          <a:latin typeface="Open sans"/>
                          <a:cs typeface="Open sans"/>
                        </a:rPr>
                        <a:t>He/She/It </a:t>
                      </a:r>
                    </a:p>
                    <a:p>
                      <a:r>
                        <a:rPr lang="en-GB" b="1" baseline="0" dirty="0">
                          <a:latin typeface="Open sans"/>
                          <a:cs typeface="Open sans"/>
                        </a:rPr>
                        <a:t>has to 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go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Open sans"/>
                          <a:cs typeface="Open sans"/>
                        </a:rPr>
                        <a:t>I/You/He/She/It/We/They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</a:t>
                      </a:r>
                      <a:r>
                        <a:rPr lang="en-GB" b="1" baseline="0" dirty="0">
                          <a:latin typeface="Open sans"/>
                          <a:cs typeface="Open sans"/>
                        </a:rPr>
                        <a:t>must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go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Open sans"/>
                          <a:cs typeface="Open sans"/>
                        </a:rPr>
                        <a:t>I/You/He/She/It/We/They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</a:t>
                      </a:r>
                    </a:p>
                    <a:p>
                      <a:r>
                        <a:rPr lang="en-GB" b="1" baseline="0" dirty="0">
                          <a:latin typeface="Open sans"/>
                          <a:cs typeface="Open sans"/>
                        </a:rPr>
                        <a:t>can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go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4207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/>
                          <a:cs typeface="Open sans"/>
                        </a:rPr>
                        <a:t>negative</a:t>
                      </a:r>
                    </a:p>
                  </a:txBody>
                  <a:tcPr anchor="ctr">
                    <a:solidFill>
                      <a:srgbClr val="00A7E3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Open sans"/>
                          <a:cs typeface="Open sans"/>
                        </a:rPr>
                        <a:t>I/You/We/They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</a:t>
                      </a:r>
                    </a:p>
                    <a:p>
                      <a:r>
                        <a:rPr lang="en-GB" b="1" baseline="0" dirty="0">
                          <a:latin typeface="Open sans"/>
                          <a:cs typeface="Open sans"/>
                        </a:rPr>
                        <a:t>don’t have to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go</a:t>
                      </a:r>
                    </a:p>
                    <a:p>
                      <a:endParaRPr lang="en-GB" baseline="0" dirty="0">
                        <a:latin typeface="Open sans"/>
                        <a:cs typeface="Open sans"/>
                      </a:endParaRPr>
                    </a:p>
                    <a:p>
                      <a:r>
                        <a:rPr lang="en-GB" baseline="0" dirty="0">
                          <a:latin typeface="Open sans"/>
                          <a:cs typeface="Open sans"/>
                        </a:rPr>
                        <a:t>He/She/It </a:t>
                      </a:r>
                    </a:p>
                    <a:p>
                      <a:r>
                        <a:rPr lang="en-GB" b="1" baseline="0" dirty="0">
                          <a:latin typeface="Open sans"/>
                          <a:cs typeface="Open sans"/>
                        </a:rPr>
                        <a:t>doesn’t have to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go</a:t>
                      </a:r>
                      <a:endParaRPr lang="en-GB" dirty="0">
                        <a:latin typeface="Open sans"/>
                        <a:cs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Open sans"/>
                          <a:cs typeface="Open sans"/>
                        </a:rPr>
                        <a:t>I/You/He/She/It/We/They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</a:t>
                      </a:r>
                      <a:r>
                        <a:rPr lang="en-GB" b="1" baseline="0" dirty="0">
                          <a:latin typeface="Open sans"/>
                          <a:cs typeface="Open sans"/>
                        </a:rPr>
                        <a:t>mustn’t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go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Open sans"/>
                          <a:cs typeface="Open sans"/>
                        </a:rPr>
                        <a:t>I/You/He/She/It/We/They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</a:t>
                      </a:r>
                      <a:r>
                        <a:rPr lang="en-GB" b="1" baseline="0" dirty="0">
                          <a:latin typeface="Open sans"/>
                          <a:cs typeface="Open sans"/>
                        </a:rPr>
                        <a:t>can’t</a:t>
                      </a:r>
                      <a:r>
                        <a:rPr lang="en-GB" baseline="0" dirty="0">
                          <a:latin typeface="Open sans"/>
                          <a:cs typeface="Open sans"/>
                        </a:rPr>
                        <a:t> go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4" name="Rounded Rectangular Callout 17">
            <a:extLst>
              <a:ext uri="{FF2B5EF4-FFF2-40B4-BE49-F238E27FC236}">
                <a16:creationId xmlns:a16="http://schemas.microsoft.com/office/drawing/2014/main" id="{E34B548D-A785-4214-84DD-DFBBB1BECCB8}"/>
              </a:ext>
            </a:extLst>
          </p:cNvPr>
          <p:cNvSpPr/>
          <p:nvPr/>
        </p:nvSpPr>
        <p:spPr>
          <a:xfrm>
            <a:off x="9699301" y="2522492"/>
            <a:ext cx="1771891" cy="1539950"/>
          </a:xfrm>
          <a:prstGeom prst="wedgeRoundRectCallout">
            <a:avLst>
              <a:gd name="adj1" fmla="val 28573"/>
              <a:gd name="adj2" fmla="val -583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Remember that modal verbs in the present are followed by the infinitive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26" name="Arc 77">
            <a:extLst>
              <a:ext uri="{FF2B5EF4-FFF2-40B4-BE49-F238E27FC236}">
                <a16:creationId xmlns:a16="http://schemas.microsoft.com/office/drawing/2014/main" id="{62777765-1AA0-4659-ACE8-45ADDAB81866}"/>
              </a:ext>
            </a:extLst>
          </p:cNvPr>
          <p:cNvSpPr/>
          <p:nvPr/>
        </p:nvSpPr>
        <p:spPr>
          <a:xfrm rot="7473236" flipH="1" flipV="1">
            <a:off x="7020700" y="-31791"/>
            <a:ext cx="3392603" cy="4003493"/>
          </a:xfrm>
          <a:prstGeom prst="arc">
            <a:avLst>
              <a:gd name="adj1" fmla="val 6739736"/>
              <a:gd name="adj2" fmla="val 1195185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Rounded Rectangular Callout 36"/>
          <p:cNvSpPr/>
          <p:nvPr/>
        </p:nvSpPr>
        <p:spPr>
          <a:xfrm>
            <a:off x="5003036" y="5061256"/>
            <a:ext cx="3818765" cy="843164"/>
          </a:xfrm>
          <a:prstGeom prst="wedgeRoundRectCallout">
            <a:avLst>
              <a:gd name="adj1" fmla="val 56359"/>
              <a:gd name="adj2" fmla="val -5138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With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must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can, w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 use the same structure with all subjects: </a:t>
            </a:r>
          </a:p>
          <a:p>
            <a:pPr lvl="0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I, you, he, she, it, we, they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i="1" dirty="0">
              <a:solidFill>
                <a:schemeClr val="accent1">
                  <a:lumMod val="75000"/>
                </a:schemeClr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9" name="Rounded Rectangular Callout 30"/>
          <p:cNvSpPr/>
          <p:nvPr/>
        </p:nvSpPr>
        <p:spPr>
          <a:xfrm>
            <a:off x="1172256" y="4978962"/>
            <a:ext cx="2483967" cy="969886"/>
          </a:xfrm>
          <a:prstGeom prst="wedgeRoundRectCallout">
            <a:avLst>
              <a:gd name="adj1" fmla="val 65634"/>
              <a:gd name="adj2" fmla="val -3736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Be careful with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have to: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form changes in the third person (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he/she/it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).</a:t>
            </a:r>
          </a:p>
        </p:txBody>
      </p:sp>
      <p:sp>
        <p:nvSpPr>
          <p:cNvPr id="30" name="Arc 77">
            <a:extLst>
              <a:ext uri="{FF2B5EF4-FFF2-40B4-BE49-F238E27FC236}">
                <a16:creationId xmlns:a16="http://schemas.microsoft.com/office/drawing/2014/main" id="{62777765-1AA0-4659-ACE8-45ADDAB81866}"/>
              </a:ext>
            </a:extLst>
          </p:cNvPr>
          <p:cNvSpPr/>
          <p:nvPr/>
        </p:nvSpPr>
        <p:spPr>
          <a:xfrm rot="12362575" flipV="1">
            <a:off x="847345" y="3367322"/>
            <a:ext cx="1751029" cy="2193321"/>
          </a:xfrm>
          <a:prstGeom prst="arc">
            <a:avLst>
              <a:gd name="adj1" fmla="val 9844115"/>
              <a:gd name="adj2" fmla="val 1195185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Arc 77">
            <a:extLst>
              <a:ext uri="{FF2B5EF4-FFF2-40B4-BE49-F238E27FC236}">
                <a16:creationId xmlns:a16="http://schemas.microsoft.com/office/drawing/2014/main" id="{62777765-1AA0-4659-ACE8-45ADDAB81866}"/>
              </a:ext>
            </a:extLst>
          </p:cNvPr>
          <p:cNvSpPr/>
          <p:nvPr/>
        </p:nvSpPr>
        <p:spPr>
          <a:xfrm rot="11958896" flipH="1" flipV="1">
            <a:off x="2293084" y="1876320"/>
            <a:ext cx="1349559" cy="4139185"/>
          </a:xfrm>
          <a:prstGeom prst="arc">
            <a:avLst>
              <a:gd name="adj1" fmla="val 6662036"/>
              <a:gd name="adj2" fmla="val 1281939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Arc 77">
            <a:extLst>
              <a:ext uri="{FF2B5EF4-FFF2-40B4-BE49-F238E27FC236}">
                <a16:creationId xmlns:a16="http://schemas.microsoft.com/office/drawing/2014/main" id="{62777765-1AA0-4659-ACE8-45ADDAB81866}"/>
              </a:ext>
            </a:extLst>
          </p:cNvPr>
          <p:cNvSpPr/>
          <p:nvPr/>
        </p:nvSpPr>
        <p:spPr>
          <a:xfrm rot="12362575" flipV="1">
            <a:off x="5213380" y="3477668"/>
            <a:ext cx="1751029" cy="2193321"/>
          </a:xfrm>
          <a:prstGeom prst="arc">
            <a:avLst>
              <a:gd name="adj1" fmla="val 9844115"/>
              <a:gd name="adj2" fmla="val 1211800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Arc 77">
            <a:extLst>
              <a:ext uri="{FF2B5EF4-FFF2-40B4-BE49-F238E27FC236}">
                <a16:creationId xmlns:a16="http://schemas.microsoft.com/office/drawing/2014/main" id="{62777765-1AA0-4659-ACE8-45ADDAB81866}"/>
              </a:ext>
            </a:extLst>
          </p:cNvPr>
          <p:cNvSpPr/>
          <p:nvPr/>
        </p:nvSpPr>
        <p:spPr>
          <a:xfrm rot="9237425" flipH="1" flipV="1">
            <a:off x="5601274" y="3453439"/>
            <a:ext cx="1751029" cy="2193321"/>
          </a:xfrm>
          <a:prstGeom prst="arc">
            <a:avLst>
              <a:gd name="adj1" fmla="val 9844115"/>
              <a:gd name="adj2" fmla="val 1208093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AEF4536B-48BF-4A04-AA4C-9B84C8EC4FA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86148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4" grpId="0" animBg="1"/>
      <p:bldP spid="26" grpId="0" animBg="1"/>
      <p:bldP spid="28" grpId="0" animBg="1"/>
      <p:bldP spid="29" grpId="0" animBg="1"/>
      <p:bldP spid="30" grpId="1" animBg="1"/>
      <p:bldP spid="31" grpId="1" animBg="1"/>
      <p:bldP spid="32" grpId="1" animBg="1"/>
      <p:bldP spid="3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816" y="1628262"/>
            <a:ext cx="11036971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We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/don’t have to/</a:t>
            </a:r>
            <a:r>
              <a:rPr lang="en-US" sz="1600" b="1" dirty="0">
                <a:solidFill>
                  <a:srgbClr val="00A7E3"/>
                </a:solidFill>
              </a:rPr>
              <a:t>can</a:t>
            </a:r>
            <a:r>
              <a:rPr lang="en-GB" sz="1600" b="1" dirty="0">
                <a:solidFill>
                  <a:srgbClr val="00A7E3"/>
                </a:solidFill>
              </a:rPr>
              <a:t>’t </a:t>
            </a:r>
            <a:r>
              <a:rPr lang="en-US" sz="1600" dirty="0"/>
              <a:t>buy a ticket when we arrive because we paid on the internet.</a:t>
            </a:r>
          </a:p>
          <a:p>
            <a:pPr marL="342900" indent="-342900">
              <a:buAutoNum type="arabicPeriod"/>
            </a:pPr>
            <a:endParaRPr lang="en-GB" sz="1600" b="1" dirty="0">
              <a:solidFill>
                <a:srgbClr val="00A7E3"/>
              </a:solidFill>
            </a:endParaRPr>
          </a:p>
          <a:p>
            <a:pPr marL="342900" indent="-342900">
              <a:buAutoNum type="arabicPeriod"/>
            </a:pPr>
            <a:endParaRPr lang="en-GB" sz="1600" b="1" dirty="0">
              <a:solidFill>
                <a:srgbClr val="00A7E3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/>
              <a:t>A: </a:t>
            </a:r>
            <a:r>
              <a:rPr lang="en-US" sz="1600" b="1" dirty="0">
                <a:solidFill>
                  <a:srgbClr val="00A7E3"/>
                </a:solidFill>
              </a:rPr>
              <a:t>Can</a:t>
            </a:r>
            <a:r>
              <a:rPr lang="en-GB" sz="1600" b="1" dirty="0">
                <a:solidFill>
                  <a:srgbClr val="00A7E3"/>
                </a:solidFill>
              </a:rPr>
              <a:t>/Must/Mustn’t </a:t>
            </a:r>
            <a:r>
              <a:rPr lang="en-US" sz="1600" dirty="0"/>
              <a:t>I leave my bag here? B: No, you </a:t>
            </a:r>
            <a:r>
              <a:rPr lang="en-US" sz="1600" b="1" dirty="0">
                <a:solidFill>
                  <a:srgbClr val="00A7E3"/>
                </a:solidFill>
              </a:rPr>
              <a:t>have to/can</a:t>
            </a:r>
            <a:r>
              <a:rPr lang="en-GB" sz="1600" b="1" dirty="0">
                <a:solidFill>
                  <a:srgbClr val="00A7E3"/>
                </a:solidFill>
              </a:rPr>
              <a:t>/mustn’t</a:t>
            </a:r>
            <a:r>
              <a:rPr lang="en-US" sz="1600" dirty="0"/>
              <a:t> keep it with you.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b="1" dirty="0">
              <a:solidFill>
                <a:srgbClr val="00A7E3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/>
              <a:t>You </a:t>
            </a:r>
            <a:r>
              <a:rPr lang="en-US" sz="1600" b="1" dirty="0">
                <a:solidFill>
                  <a:srgbClr val="00A7E3"/>
                </a:solidFill>
              </a:rPr>
              <a:t>have to</a:t>
            </a:r>
            <a:r>
              <a:rPr lang="en-GB" sz="1600" b="1" dirty="0">
                <a:solidFill>
                  <a:srgbClr val="00A7E3"/>
                </a:solidFill>
              </a:rPr>
              <a:t>/don’t have to/mustn’t </a:t>
            </a:r>
            <a:r>
              <a:rPr lang="en-US" sz="1600" dirty="0"/>
              <a:t> take photos of the artworks, but you </a:t>
            </a:r>
            <a:r>
              <a:rPr lang="en-US" sz="1600" b="1" dirty="0">
                <a:solidFill>
                  <a:srgbClr val="00A7E3"/>
                </a:solidFill>
              </a:rPr>
              <a:t>have to/can/must </a:t>
            </a:r>
            <a:r>
              <a:rPr lang="en-US" sz="1600" dirty="0"/>
              <a:t>buy a postcard in the gift shop.</a:t>
            </a:r>
          </a:p>
          <a:p>
            <a:pPr marL="342900" indent="-342900">
              <a:buAutoNum type="arabicPeriod"/>
            </a:pPr>
            <a:endParaRPr lang="en-US" sz="1600" b="1" dirty="0">
              <a:solidFill>
                <a:srgbClr val="00A7E3"/>
              </a:solidFill>
            </a:endParaRPr>
          </a:p>
          <a:p>
            <a:pPr marL="342900" indent="-342900">
              <a:buAutoNum type="arabicPeriod"/>
            </a:pPr>
            <a:endParaRPr lang="en-US" sz="1600" b="1" dirty="0">
              <a:solidFill>
                <a:srgbClr val="00A7E3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/>
              <a:t>A: </a:t>
            </a:r>
            <a:r>
              <a:rPr lang="en-US" sz="1600" b="1" dirty="0">
                <a:solidFill>
                  <a:srgbClr val="00A7E3"/>
                </a:solidFill>
              </a:rPr>
              <a:t>Can’t we/Can we/Do we have to</a:t>
            </a:r>
            <a:r>
              <a:rPr lang="en-US" sz="1600" dirty="0"/>
              <a:t> wear life jackets in the boat? B: Yes, it’s obligatory.</a:t>
            </a:r>
          </a:p>
          <a:p>
            <a:pPr marL="342900" indent="-342900">
              <a:buAutoNum type="arabicPeriod"/>
            </a:pPr>
            <a:endParaRPr lang="en-US" sz="1600" b="1" dirty="0">
              <a:solidFill>
                <a:srgbClr val="00A7E3"/>
              </a:solidFill>
            </a:endParaRPr>
          </a:p>
          <a:p>
            <a:pPr marL="342900" indent="-342900">
              <a:buAutoNum type="arabicPeriod"/>
            </a:pPr>
            <a:endParaRPr lang="en-US" sz="1600" b="1" dirty="0">
              <a:solidFill>
                <a:srgbClr val="00A7E3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/>
              <a:t>You </a:t>
            </a:r>
            <a:r>
              <a:rPr lang="en-US" sz="1600" b="1" dirty="0">
                <a:solidFill>
                  <a:srgbClr val="00A7E3"/>
                </a:solidFill>
              </a:rPr>
              <a:t>must/don’t have to/mustn’t</a:t>
            </a:r>
            <a:r>
              <a:rPr lang="en-US" sz="1600" dirty="0"/>
              <a:t> make an appointment to see the nurse. Just knock on the door.</a:t>
            </a:r>
          </a:p>
          <a:p>
            <a:pPr marL="342900" indent="-342900">
              <a:buAutoNum type="arabicPeriod"/>
            </a:pPr>
            <a:endParaRPr lang="en-US" sz="1600" b="1" dirty="0">
              <a:solidFill>
                <a:srgbClr val="00A7E3"/>
              </a:solidFill>
            </a:endParaRPr>
          </a:p>
          <a:p>
            <a:pPr marL="342900" indent="-342900">
              <a:buAutoNum type="arabicPeriod"/>
            </a:pPr>
            <a:endParaRPr lang="en-US" sz="1600" b="1" dirty="0">
              <a:solidFill>
                <a:srgbClr val="00A7E3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/>
              <a:t>I </a:t>
            </a:r>
            <a:r>
              <a:rPr lang="en-US" sz="1600" b="1" dirty="0">
                <a:solidFill>
                  <a:srgbClr val="00A7E3"/>
                </a:solidFill>
              </a:rPr>
              <a:t>can’t/must/mustn’t </a:t>
            </a:r>
            <a:r>
              <a:rPr lang="en-US" sz="1600" dirty="0"/>
              <a:t>help you with your test. You </a:t>
            </a:r>
            <a:r>
              <a:rPr lang="en-US" sz="1600" b="1" dirty="0">
                <a:solidFill>
                  <a:srgbClr val="00A7E3"/>
                </a:solidFill>
              </a:rPr>
              <a:t>must/can/can’t</a:t>
            </a:r>
            <a:r>
              <a:rPr lang="en-US" sz="1600" dirty="0"/>
              <a:t> do it by yourself.</a:t>
            </a:r>
            <a:endParaRPr lang="en-GB" sz="1600" b="1" dirty="0">
              <a:solidFill>
                <a:srgbClr val="00A7E3"/>
              </a:solidFill>
            </a:endParaRP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50601" y="991491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Choose the correct option in these sentences.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Oval 5"/>
          <p:cNvSpPr/>
          <p:nvPr/>
        </p:nvSpPr>
        <p:spPr>
          <a:xfrm>
            <a:off x="2021626" y="1813853"/>
            <a:ext cx="1312123" cy="461564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5"/>
          <p:cNvSpPr/>
          <p:nvPr/>
        </p:nvSpPr>
        <p:spPr>
          <a:xfrm>
            <a:off x="1136685" y="2555292"/>
            <a:ext cx="450641" cy="404414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5"/>
          <p:cNvSpPr/>
          <p:nvPr/>
        </p:nvSpPr>
        <p:spPr>
          <a:xfrm>
            <a:off x="5848542" y="2528427"/>
            <a:ext cx="761422" cy="461564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5"/>
          <p:cNvSpPr/>
          <p:nvPr/>
        </p:nvSpPr>
        <p:spPr>
          <a:xfrm>
            <a:off x="3388184" y="3295054"/>
            <a:ext cx="817210" cy="461564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5"/>
          <p:cNvSpPr/>
          <p:nvPr/>
        </p:nvSpPr>
        <p:spPr>
          <a:xfrm>
            <a:off x="8252968" y="3301097"/>
            <a:ext cx="450641" cy="404414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5"/>
          <p:cNvSpPr/>
          <p:nvPr/>
        </p:nvSpPr>
        <p:spPr>
          <a:xfrm>
            <a:off x="2777769" y="4256591"/>
            <a:ext cx="1458853" cy="461564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5"/>
          <p:cNvSpPr/>
          <p:nvPr/>
        </p:nvSpPr>
        <p:spPr>
          <a:xfrm>
            <a:off x="1837183" y="4981575"/>
            <a:ext cx="1348091" cy="461564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5"/>
          <p:cNvSpPr/>
          <p:nvPr/>
        </p:nvSpPr>
        <p:spPr>
          <a:xfrm>
            <a:off x="993881" y="5743835"/>
            <a:ext cx="546709" cy="404414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5"/>
          <p:cNvSpPr/>
          <p:nvPr/>
        </p:nvSpPr>
        <p:spPr>
          <a:xfrm>
            <a:off x="5411989" y="5755112"/>
            <a:ext cx="546709" cy="404414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832137E3-5D5D-45E1-988B-1DEB4F65CFD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6" grpId="0" animBg="1"/>
      <p:bldP spid="27" grpId="0" animBg="1"/>
      <p:bldP spid="28" grpId="0" animBg="1"/>
      <p:bldP spid="31" grpId="0" animBg="1"/>
      <p:bldP spid="32" grpId="0" animBg="1"/>
      <p:bldP spid="3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Explore grammar: 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reflexive pronouns</a:t>
            </a: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852" y="159474"/>
            <a:ext cx="1046031" cy="1046031"/>
          </a:xfrm>
          <a:prstGeom prst="rect">
            <a:avLst/>
          </a:prstGeom>
        </p:spPr>
      </p:pic>
      <p:sp>
        <p:nvSpPr>
          <p:cNvPr id="31" name="Rounded Rectangular Callout 25"/>
          <p:cNvSpPr/>
          <p:nvPr/>
        </p:nvSpPr>
        <p:spPr>
          <a:xfrm>
            <a:off x="8415255" y="4061415"/>
            <a:ext cx="3280054" cy="1136207"/>
          </a:xfrm>
          <a:prstGeom prst="wedgeRoundRectCallout">
            <a:avLst>
              <a:gd name="adj1" fmla="val 26419"/>
              <a:gd name="adj2" fmla="val -6892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Look at these sentences. We use reflexive pronouns when we do something to ourselves.  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A7A86B99-50C7-410A-85DF-3B86B92173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861" y="1290402"/>
            <a:ext cx="1004825" cy="1004825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AF06B233-0BA5-4F3E-AF89-A8558AA95E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159" y="1467363"/>
            <a:ext cx="1004825" cy="1004825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E92C2963-7E92-4A0A-B5BA-56D92B85E6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848" y="1278479"/>
            <a:ext cx="1004825" cy="1004825"/>
          </a:xfrm>
          <a:prstGeom prst="rect">
            <a:avLst/>
          </a:prstGeom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95A6AABF-594D-4D90-9590-37E9F89B08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202" y="1330191"/>
            <a:ext cx="990756" cy="990756"/>
          </a:xfrm>
          <a:prstGeom prst="rect">
            <a:avLst/>
          </a:prstGeom>
        </p:spPr>
      </p:pic>
      <p:sp>
        <p:nvSpPr>
          <p:cNvPr id="10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7480226" y="2701059"/>
            <a:ext cx="2260814" cy="1053308"/>
          </a:xfrm>
          <a:prstGeom prst="wedgeRoundRectCallout">
            <a:avLst>
              <a:gd name="adj1" fmla="val 23291"/>
              <a:gd name="adj2" fmla="val -81147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Ricardo took a group photo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of himself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with his friends.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1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10034108" y="2645105"/>
            <a:ext cx="1517909" cy="1109264"/>
          </a:xfrm>
          <a:prstGeom prst="wedgeRoundRectCallout">
            <a:avLst>
              <a:gd name="adj1" fmla="val -14376"/>
              <a:gd name="adj2" fmla="val -7151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You can make a sandwich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for yourself 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kitchen.</a:t>
            </a:r>
          </a:p>
        </p:txBody>
      </p:sp>
      <p:sp>
        <p:nvSpPr>
          <p:cNvPr id="12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2386416" y="1312277"/>
            <a:ext cx="2358503" cy="1070232"/>
          </a:xfrm>
          <a:prstGeom prst="wedgeRoundRectCallout">
            <a:avLst>
              <a:gd name="adj1" fmla="val -58771"/>
              <a:gd name="adj2" fmla="val 14332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 one  wanted to come for a walk, so I went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by myself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13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6355740" y="1135715"/>
            <a:ext cx="2032636" cy="1250889"/>
          </a:xfrm>
          <a:prstGeom prst="wedgeRoundRectCallout">
            <a:avLst>
              <a:gd name="adj1" fmla="val -59069"/>
              <a:gd name="adj2" fmla="val -12862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friend hurt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herself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when she was skiing, but she’s better now.</a:t>
            </a:r>
          </a:p>
        </p:txBody>
      </p:sp>
      <p:sp>
        <p:nvSpPr>
          <p:cNvPr id="14" name="Rounded Rectangular Callout 25"/>
          <p:cNvSpPr/>
          <p:nvPr/>
        </p:nvSpPr>
        <p:spPr>
          <a:xfrm>
            <a:off x="7646580" y="5414096"/>
            <a:ext cx="2066549" cy="1136207"/>
          </a:xfrm>
          <a:prstGeom prst="wedgeRoundRectCallout">
            <a:avLst>
              <a:gd name="adj1" fmla="val 62199"/>
              <a:gd name="adj2" fmla="val -5418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By </a:t>
            </a:r>
            <a:r>
              <a:rPr lang="en-US" sz="1600" i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myself/yourself </a:t>
            </a: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etc. means ‘alone, without anyone else’.</a:t>
            </a:r>
          </a:p>
        </p:txBody>
      </p:sp>
      <p:sp>
        <p:nvSpPr>
          <p:cNvPr id="16" name="Rounded Rectangular Callout 25"/>
          <p:cNvSpPr/>
          <p:nvPr/>
        </p:nvSpPr>
        <p:spPr>
          <a:xfrm>
            <a:off x="10103888" y="5694357"/>
            <a:ext cx="1687999" cy="660553"/>
          </a:xfrm>
          <a:prstGeom prst="wedgeRoundRectCallout">
            <a:avLst>
              <a:gd name="adj1" fmla="val 23669"/>
              <a:gd name="adj2" fmla="val -7537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Now complete the table.  </a:t>
            </a:r>
          </a:p>
        </p:txBody>
      </p:sp>
      <p:graphicFrame>
        <p:nvGraphicFramePr>
          <p:cNvPr id="17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291290"/>
              </p:ext>
            </p:extLst>
          </p:nvPr>
        </p:nvGraphicFramePr>
        <p:xfrm>
          <a:off x="463230" y="2770825"/>
          <a:ext cx="6694719" cy="338835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231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15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15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527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 pronoun</a:t>
                      </a: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object pronoun</a:t>
                      </a: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reflexive pronoun</a:t>
                      </a: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29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I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me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0000"/>
                        </a:solidFill>
                        <a:latin typeface="Open sans"/>
                        <a:cs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329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you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you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0000"/>
                        </a:solidFill>
                        <a:latin typeface="Open sans"/>
                        <a:cs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29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he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him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0000"/>
                        </a:solidFill>
                        <a:latin typeface="Open sans"/>
                        <a:cs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29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she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her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0000"/>
                        </a:solidFill>
                        <a:latin typeface="Open sans"/>
                        <a:cs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297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0000"/>
                        </a:solidFill>
                        <a:latin typeface="Open sans"/>
                        <a:cs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it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itself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29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we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0000"/>
                        </a:solidFill>
                        <a:latin typeface="Open sans"/>
                        <a:cs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ourselves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3297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0000"/>
                        </a:solidFill>
                        <a:latin typeface="Open sans"/>
                        <a:cs typeface="Open san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them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themselves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" name="Arc 77">
            <a:extLst>
              <a:ext uri="{FF2B5EF4-FFF2-40B4-BE49-F238E27FC236}">
                <a16:creationId xmlns:a16="http://schemas.microsoft.com/office/drawing/2014/main" id="{62777765-1AA0-4659-ACE8-45ADDAB81866}"/>
              </a:ext>
            </a:extLst>
          </p:cNvPr>
          <p:cNvSpPr/>
          <p:nvPr/>
        </p:nvSpPr>
        <p:spPr>
          <a:xfrm rot="9625940" flipH="1" flipV="1">
            <a:off x="3730603" y="-2148091"/>
            <a:ext cx="6298874" cy="7657900"/>
          </a:xfrm>
          <a:prstGeom prst="arc">
            <a:avLst>
              <a:gd name="adj1" fmla="val 10850617"/>
              <a:gd name="adj2" fmla="val 1139886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632824" y="3227294"/>
            <a:ext cx="100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/>
                <a:cs typeface="Open sans"/>
              </a:rPr>
              <a:t>myself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5576047" y="3663577"/>
            <a:ext cx="100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/>
                <a:cs typeface="Open sans"/>
              </a:rPr>
              <a:t>yourself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5534211" y="4099859"/>
            <a:ext cx="100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/>
                <a:cs typeface="Open sans"/>
              </a:rPr>
              <a:t>himself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5596964" y="4506258"/>
            <a:ext cx="100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/>
                <a:cs typeface="Open sans"/>
              </a:rPr>
              <a:t>herself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1446307" y="4927600"/>
            <a:ext cx="100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/>
                <a:cs typeface="Open sans"/>
              </a:rPr>
              <a:t>it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1341717" y="5779246"/>
            <a:ext cx="100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/>
                <a:cs typeface="Open sans"/>
              </a:rPr>
              <a:t>they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615764" y="5363881"/>
            <a:ext cx="100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/>
                <a:cs typeface="Open sans"/>
              </a:rPr>
              <a:t>us</a:t>
            </a:r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AE8F5233-0604-4164-86C4-C56AE98E5C1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857635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4" grpId="1" animBg="1"/>
      <p:bldP spid="16" grpId="0" animBg="1"/>
      <p:bldP spid="15" grpId="0" animBg="1"/>
      <p:bldP spid="2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Explore grammar: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it’s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is /</a:t>
            </a:r>
            <a:r>
              <a:rPr lang="en-US" sz="44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are</a:t>
            </a: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6B203AD9-ABAF-4D42-8136-3D60FEBA1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986" y="759615"/>
            <a:ext cx="1046031" cy="1046031"/>
          </a:xfrm>
          <a:prstGeom prst="rect">
            <a:avLst/>
          </a:prstGeom>
        </p:spPr>
      </p:pic>
      <p:sp>
        <p:nvSpPr>
          <p:cNvPr id="31" name="Rounded Rectangular Callout 25"/>
          <p:cNvSpPr/>
          <p:nvPr/>
        </p:nvSpPr>
        <p:spPr>
          <a:xfrm>
            <a:off x="8217647" y="1165412"/>
            <a:ext cx="2442973" cy="1359646"/>
          </a:xfrm>
          <a:prstGeom prst="wedgeRoundRectCallout">
            <a:avLst>
              <a:gd name="adj1" fmla="val 57372"/>
              <a:gd name="adj2" fmla="val 5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Look at these sentences and decide which situation describes each. (Use one situation twice)</a:t>
            </a:r>
          </a:p>
        </p:txBody>
      </p:sp>
      <p:sp>
        <p:nvSpPr>
          <p:cNvPr id="6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1040579" y="2432119"/>
            <a:ext cx="2260814" cy="735411"/>
          </a:xfrm>
          <a:prstGeom prst="wedgeRoundRectCallout">
            <a:avLst>
              <a:gd name="adj1" fmla="val -59979"/>
              <a:gd name="adj2" fmla="val -42847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really windy this morning.</a:t>
            </a:r>
          </a:p>
        </p:txBody>
      </p:sp>
      <p:sp>
        <p:nvSpPr>
          <p:cNvPr id="7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979754" y="3660589"/>
            <a:ext cx="2546363" cy="776941"/>
          </a:xfrm>
          <a:prstGeom prst="wedgeRoundRectCallout">
            <a:avLst>
              <a:gd name="adj1" fmla="val -59257"/>
              <a:gd name="adj2" fmla="val -7102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hard to wake up early when you go to bed late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8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1036681" y="1255247"/>
            <a:ext cx="2265319" cy="687108"/>
          </a:xfrm>
          <a:prstGeom prst="wedgeRoundRectCallout">
            <a:avLst>
              <a:gd name="adj1" fmla="val -59069"/>
              <a:gd name="adj2" fmla="val -12862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There’s a food market here on Saturdays. 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422588" y="2868706"/>
            <a:ext cx="3242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Open sans"/>
                <a:cs typeface="Open sans"/>
              </a:rPr>
              <a:t>making a general statement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425577" y="1900519"/>
            <a:ext cx="2791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Open sans"/>
                <a:cs typeface="Open sans"/>
              </a:rPr>
              <a:t>talking about the weather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4428565" y="2366682"/>
            <a:ext cx="3042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Open sans"/>
                <a:cs typeface="Open sans"/>
              </a:rPr>
              <a:t>saying that something exists</a:t>
            </a:r>
          </a:p>
        </p:txBody>
      </p:sp>
      <p:sp>
        <p:nvSpPr>
          <p:cNvPr id="12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981946" y="4915647"/>
            <a:ext cx="2544173" cy="753921"/>
          </a:xfrm>
          <a:prstGeom prst="wedgeRoundRectCallout">
            <a:avLst>
              <a:gd name="adj1" fmla="val -58771"/>
              <a:gd name="adj2" fmla="val 14332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three football teams in my town.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932330" y="2002923"/>
            <a:ext cx="3424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Open sans"/>
                <a:cs typeface="Open sans"/>
              </a:rPr>
              <a:t>saying that something exists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932330" y="3248213"/>
            <a:ext cx="3149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Open sans"/>
                <a:cs typeface="Open sans"/>
              </a:rPr>
              <a:t>talking about the weather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839694" y="4500282"/>
            <a:ext cx="3242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Open sans"/>
                <a:cs typeface="Open sans"/>
              </a:rPr>
              <a:t>making a general statement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932330" y="5696746"/>
            <a:ext cx="3484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Open sans"/>
                <a:cs typeface="Open sans"/>
              </a:rPr>
              <a:t>saying that something exists</a:t>
            </a:r>
          </a:p>
        </p:txBody>
      </p:sp>
      <p:sp>
        <p:nvSpPr>
          <p:cNvPr id="21" name="Rounded Rectangular Callout 25"/>
          <p:cNvSpPr/>
          <p:nvPr/>
        </p:nvSpPr>
        <p:spPr>
          <a:xfrm>
            <a:off x="5464004" y="3672101"/>
            <a:ext cx="2953962" cy="911412"/>
          </a:xfrm>
          <a:prstGeom prst="wedgeRoundRectCallout">
            <a:avLst>
              <a:gd name="adj1" fmla="val 57372"/>
              <a:gd name="adj2" fmla="val 5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latin typeface="Open sans"/>
                <a:cs typeface="Open sans"/>
              </a:rPr>
              <a:t>What do we use to make general statements and talk about the weather?</a:t>
            </a:r>
          </a:p>
        </p:txBody>
      </p:sp>
      <p:sp>
        <p:nvSpPr>
          <p:cNvPr id="22" name="Rounded Rectangular Callout 25"/>
          <p:cNvSpPr/>
          <p:nvPr/>
        </p:nvSpPr>
        <p:spPr>
          <a:xfrm>
            <a:off x="9244230" y="3660589"/>
            <a:ext cx="1923020" cy="980141"/>
          </a:xfrm>
          <a:prstGeom prst="wedgeRoundRectCallout">
            <a:avLst>
              <a:gd name="adj1" fmla="val 25516"/>
              <a:gd name="adj2" fmla="val -6631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What do we use to say that something exists?</a:t>
            </a:r>
          </a:p>
        </p:txBody>
      </p:sp>
      <p:sp>
        <p:nvSpPr>
          <p:cNvPr id="23" name="Shape 87"/>
          <p:cNvSpPr/>
          <p:nvPr/>
        </p:nvSpPr>
        <p:spPr>
          <a:xfrm>
            <a:off x="9678537" y="5088000"/>
            <a:ext cx="1602417" cy="939191"/>
          </a:xfrm>
          <a:prstGeom prst="cloudCallout">
            <a:avLst>
              <a:gd name="adj1" fmla="val 1038"/>
              <a:gd name="adj2" fmla="val -9410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there is / there are</a:t>
            </a:r>
          </a:p>
        </p:txBody>
      </p:sp>
      <p:sp>
        <p:nvSpPr>
          <p:cNvPr id="24" name="Shape 87"/>
          <p:cNvSpPr/>
          <p:nvPr/>
        </p:nvSpPr>
        <p:spPr>
          <a:xfrm>
            <a:off x="6917409" y="5061106"/>
            <a:ext cx="1602417" cy="939191"/>
          </a:xfrm>
          <a:prstGeom prst="cloudCallout">
            <a:avLst>
              <a:gd name="adj1" fmla="val 1038"/>
              <a:gd name="adj2" fmla="val -9410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600" i="1" dirty="0">
                <a:solidFill>
                  <a:srgbClr val="EEFF41">
                    <a:lumMod val="50000"/>
                  </a:srgbClr>
                </a:solidFill>
                <a:latin typeface="Open Sans"/>
                <a:ea typeface="Open Sans"/>
                <a:cs typeface="Open Sans"/>
                <a:sym typeface="Open Sans"/>
              </a:rPr>
              <a:t>it’s</a:t>
            </a:r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48991460-D3A4-4C64-80DE-4A27191B548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34658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" grpId="0"/>
      <p:bldP spid="10" grpId="0"/>
      <p:bldP spid="11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4761</TotalTime>
  <Words>1209</Words>
  <Application>Microsoft Office PowerPoint</Application>
  <PresentationFormat>Widescreen</PresentationFormat>
  <Paragraphs>171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Noto Sans Symbols</vt:lpstr>
      <vt:lpstr>Open sans</vt:lpstr>
      <vt:lpstr>Open sans</vt:lpstr>
      <vt:lpstr>Rockwell</vt:lpstr>
      <vt:lpstr>Rokkitt</vt:lpstr>
      <vt:lpstr>Times New Roman</vt:lpstr>
      <vt:lpstr>Simple Light</vt:lpstr>
      <vt:lpstr>1_Simple Light</vt:lpstr>
      <vt:lpstr>2_Simple Light</vt:lpstr>
      <vt:lpstr>Pearson</vt:lpstr>
      <vt:lpstr>Grammar A2+ modal verbs for rules </vt:lpstr>
      <vt:lpstr>We often use modal verbs to talk about rules and obligations.</vt:lpstr>
      <vt:lpstr>Function: When do we use them?</vt:lpstr>
      <vt:lpstr>Function: When do we use them?</vt:lpstr>
      <vt:lpstr>Form: have to, must and can </vt:lpstr>
      <vt:lpstr>Form: have to, must and can </vt:lpstr>
      <vt:lpstr>PowerPoint Presentation</vt:lpstr>
      <vt:lpstr>Explore grammar: reflexive pronouns</vt:lpstr>
      <vt:lpstr>Explore grammar: it’s, there is / 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212</cp:revision>
  <dcterms:modified xsi:type="dcterms:W3CDTF">2019-12-05T09:59:43Z</dcterms:modified>
</cp:coreProperties>
</file>